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6"/>
  </p:notesMasterIdLst>
  <p:sldIdLst>
    <p:sldId id="261" r:id="rId2"/>
    <p:sldId id="262" r:id="rId3"/>
    <p:sldId id="263" r:id="rId4"/>
    <p:sldId id="264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Franklin Gothic" panose="020B0604020202020204" charset="0"/>
      <p:bold r:id="rId11"/>
    </p:embeddedFont>
    <p:embeddedFont>
      <p:font typeface="Libre Franklin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i1sBDdHb2XsYteFNPHBFMUQvu/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A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0461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4942C9-8752-8B5F-FF40-80DD9C89D3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4213609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2255B-DB3D-0F08-76B5-F44A57C936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5" name="Google Shape;217;p2">
            <a:extLst>
              <a:ext uri="{FF2B5EF4-FFF2-40B4-BE49-F238E27FC236}">
                <a16:creationId xmlns:a16="http://schemas.microsoft.com/office/drawing/2014/main" id="{CEF6BC59-5E0F-1B36-E34D-C2F40E646D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61" y="513844"/>
            <a:ext cx="5293299" cy="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>
                <a:solidFill>
                  <a:schemeClr val="bg1"/>
                </a:solidFill>
              </a:rPr>
              <a:t>Idea/</a:t>
            </a:r>
            <a:r>
              <a:rPr lang="en-US" sz="4900" dirty="0">
                <a:solidFill>
                  <a:schemeClr val="bg1"/>
                </a:solidFill>
              </a:rPr>
              <a:t>Approach</a:t>
            </a:r>
            <a:r>
              <a:rPr lang="en-US" dirty="0">
                <a:solidFill>
                  <a:schemeClr val="bg1"/>
                </a:solidFill>
              </a:rPr>
              <a:t> Details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C73AE1-01CD-DB50-358C-9F3D0DC56375}"/>
              </a:ext>
            </a:extLst>
          </p:cNvPr>
          <p:cNvSpPr/>
          <p:nvPr/>
        </p:nvSpPr>
        <p:spPr>
          <a:xfrm>
            <a:off x="914461" y="1428138"/>
            <a:ext cx="2458720" cy="132080"/>
          </a:xfrm>
          <a:prstGeom prst="rect">
            <a:avLst/>
          </a:prstGeom>
          <a:solidFill>
            <a:srgbClr val="82AC5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218;p2">
            <a:extLst>
              <a:ext uri="{FF2B5EF4-FFF2-40B4-BE49-F238E27FC236}">
                <a16:creationId xmlns:a16="http://schemas.microsoft.com/office/drawing/2014/main" id="{713209A6-CFA7-3F75-A233-99D17BDAB210}"/>
              </a:ext>
            </a:extLst>
          </p:cNvPr>
          <p:cNvSpPr txBox="1">
            <a:spLocks/>
          </p:cNvSpPr>
          <p:nvPr/>
        </p:nvSpPr>
        <p:spPr>
          <a:xfrm>
            <a:off x="914461" y="1840903"/>
            <a:ext cx="6024054" cy="367076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2"/>
              </a:buClr>
              <a:buSzPts val="1800"/>
            </a:pPr>
            <a:r>
              <a:rPr lang="en-US" sz="18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Our Prototype:</a:t>
            </a:r>
            <a:endParaRPr lang="en-US" sz="1800" dirty="0"/>
          </a:p>
          <a:p>
            <a:pPr>
              <a:spcBef>
                <a:spcPts val="1000"/>
              </a:spcBef>
              <a:buClr>
                <a:schemeClr val="dk1"/>
              </a:buClr>
              <a:buSzPts val="1600"/>
            </a:pPr>
            <a:r>
              <a:rPr lang="en-US" sz="1600" dirty="0">
                <a:solidFill>
                  <a:schemeClr val="bg1"/>
                </a:solidFill>
              </a:rPr>
              <a:t>Our solution aims to deploy a real time phishing and other malicious </a:t>
            </a:r>
            <a:r>
              <a:rPr lang="en-US" sz="1600" dirty="0" err="1">
                <a:solidFill>
                  <a:schemeClr val="bg1"/>
                </a:solidFill>
              </a:rPr>
              <a:t>url</a:t>
            </a:r>
            <a:r>
              <a:rPr lang="en-US" sz="1600" dirty="0">
                <a:solidFill>
                  <a:schemeClr val="bg1"/>
                </a:solidFill>
              </a:rPr>
              <a:t> detection system for application in both android (custom browser) and web-based (web extension) environment. The functionality of our prototype can be broken down into the following steps:</a:t>
            </a:r>
          </a:p>
          <a:p>
            <a:pPr marL="285750" indent="-285750">
              <a:spcBef>
                <a:spcPts val="1000"/>
              </a:spcBef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The extension is using our own API to request the current URL, after which it is passed to the ML model.</a:t>
            </a:r>
          </a:p>
          <a:p>
            <a:pPr marL="285750" indent="-285750">
              <a:spcBef>
                <a:spcPts val="1000"/>
              </a:spcBef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The  model will evaluate the </a:t>
            </a:r>
            <a:r>
              <a:rPr lang="en-US" sz="1600" dirty="0" err="1">
                <a:solidFill>
                  <a:schemeClr val="bg1"/>
                </a:solidFill>
              </a:rPr>
              <a:t>probablilty</a:t>
            </a:r>
            <a:r>
              <a:rPr lang="en-US" sz="1600" dirty="0">
                <a:solidFill>
                  <a:schemeClr val="bg1"/>
                </a:solidFill>
              </a:rPr>
              <a:t> score of the link to be a phishing website or not.</a:t>
            </a:r>
          </a:p>
          <a:p>
            <a:pPr marL="285750" indent="-285750">
              <a:spcBef>
                <a:spcPts val="1000"/>
              </a:spcBef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We then get the response using the same API and the extension pops up the response as an alert.</a:t>
            </a:r>
          </a:p>
        </p:txBody>
      </p:sp>
      <p:sp>
        <p:nvSpPr>
          <p:cNvPr id="8" name="Google Shape;222;p2">
            <a:extLst>
              <a:ext uri="{FF2B5EF4-FFF2-40B4-BE49-F238E27FC236}">
                <a16:creationId xmlns:a16="http://schemas.microsoft.com/office/drawing/2014/main" id="{605C1188-7CDC-7615-2681-C9EB28CEA5A0}"/>
              </a:ext>
            </a:extLst>
          </p:cNvPr>
          <p:cNvSpPr txBox="1"/>
          <p:nvPr/>
        </p:nvSpPr>
        <p:spPr>
          <a:xfrm>
            <a:off x="7378575" y="3820783"/>
            <a:ext cx="4572001" cy="275908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Technology stack here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Python (Scikit-Learn, Pandas, </a:t>
            </a:r>
            <a:r>
              <a:rPr lang="en-US" sz="1600" b="0" i="0" dirty="0" err="1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Numpy</a:t>
            </a:r>
            <a:r>
              <a:rPr lang="en-US" sz="1600" b="0" i="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Re, </a:t>
            </a:r>
            <a:r>
              <a:rPr lang="en-US" sz="1600" b="0" i="0" dirty="0" err="1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beautifulsoup</a:t>
            </a:r>
            <a:r>
              <a:rPr lang="en-US" sz="1600" b="0" i="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</a:t>
            </a:r>
            <a:r>
              <a:rPr lang="en-US" sz="1600" b="0" i="0" dirty="0" err="1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joblib</a:t>
            </a: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etc.)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dirty="0">
                <a:solidFill>
                  <a:schemeClr val="bg1"/>
                </a:solidFill>
                <a:latin typeface="Libre Franklin"/>
                <a:sym typeface="Libre Franklin"/>
              </a:rPr>
              <a:t>HTML/CSS/JS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dirty="0">
                <a:solidFill>
                  <a:schemeClr val="bg1"/>
                </a:solidFill>
                <a:latin typeface="Libre Franklin"/>
                <a:sym typeface="Libre Franklin"/>
              </a:rPr>
              <a:t>JSON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dirty="0">
                <a:solidFill>
                  <a:schemeClr val="bg1"/>
                </a:solidFill>
                <a:latin typeface="Libre Franklin"/>
                <a:sym typeface="Libre Franklin"/>
              </a:rPr>
              <a:t>FLUTTER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dirty="0">
                <a:solidFill>
                  <a:schemeClr val="bg1"/>
                </a:solidFill>
                <a:latin typeface="Libre Franklin"/>
                <a:sym typeface="Libre Franklin"/>
              </a:rPr>
              <a:t>TENSORFLOW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dirty="0">
                <a:solidFill>
                  <a:schemeClr val="bg1"/>
                </a:solidFill>
                <a:latin typeface="Libre Franklin"/>
                <a:sym typeface="Libre Franklin"/>
              </a:rPr>
              <a:t>FLASK</a:t>
            </a:r>
            <a:endParaRPr dirty="0">
              <a:solidFill>
                <a:schemeClr val="bg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bg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9AAB3E-C83B-C051-7D7D-90DBF29E6F2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  <a14:imgEffect>
                      <a14:brightnessContrast bright="1000" contrast="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4800" y="124884"/>
            <a:ext cx="5436312" cy="507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847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E637B0-FD9F-BE1C-2D4E-6C336559FB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4" name="Google Shape;227;p3">
            <a:extLst>
              <a:ext uri="{FF2B5EF4-FFF2-40B4-BE49-F238E27FC236}">
                <a16:creationId xmlns:a16="http://schemas.microsoft.com/office/drawing/2014/main" id="{19AB3100-8C72-F549-E094-3556DE4EF2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499" y="340972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>
                <a:solidFill>
                  <a:schemeClr val="bg1"/>
                </a:solidFill>
              </a:rPr>
              <a:t>Idea/Approach Details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0399E5-C24B-ED7E-9ACD-3698B3BACE64}"/>
              </a:ext>
            </a:extLst>
          </p:cNvPr>
          <p:cNvSpPr/>
          <p:nvPr/>
        </p:nvSpPr>
        <p:spPr>
          <a:xfrm>
            <a:off x="952499" y="1143658"/>
            <a:ext cx="2458720" cy="132080"/>
          </a:xfrm>
          <a:prstGeom prst="rect">
            <a:avLst/>
          </a:prstGeom>
          <a:solidFill>
            <a:srgbClr val="82AC5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228;p3">
            <a:extLst>
              <a:ext uri="{FF2B5EF4-FFF2-40B4-BE49-F238E27FC236}">
                <a16:creationId xmlns:a16="http://schemas.microsoft.com/office/drawing/2014/main" id="{EA413771-3E4A-507E-5435-50069FAD85B3}"/>
              </a:ext>
            </a:extLst>
          </p:cNvPr>
          <p:cNvSpPr txBox="1">
            <a:spLocks/>
          </p:cNvSpPr>
          <p:nvPr/>
        </p:nvSpPr>
        <p:spPr>
          <a:xfrm>
            <a:off x="952499" y="1650405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lnSpc>
                <a:spcPct val="90000"/>
              </a:lnSpc>
              <a:buClr>
                <a:schemeClr val="lt2"/>
              </a:buClr>
              <a:buSzPts val="1800"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Use Cases: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Google Shape;229;p3">
            <a:extLst>
              <a:ext uri="{FF2B5EF4-FFF2-40B4-BE49-F238E27FC236}">
                <a16:creationId xmlns:a16="http://schemas.microsoft.com/office/drawing/2014/main" id="{75E6201C-2BCF-E8BA-B4D3-056C9D074CB6}"/>
              </a:ext>
            </a:extLst>
          </p:cNvPr>
          <p:cNvSpPr txBox="1">
            <a:spLocks/>
          </p:cNvSpPr>
          <p:nvPr/>
        </p:nvSpPr>
        <p:spPr>
          <a:xfrm>
            <a:off x="952499" y="2072640"/>
            <a:ext cx="4838701" cy="450723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dk1"/>
              </a:buClr>
              <a:buSzPts val="1600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Privacy Protection: Quick and instant identification of harmful links on a personal scale</a:t>
            </a:r>
          </a:p>
          <a:p>
            <a:pPr>
              <a:lnSpc>
                <a:spcPct val="90000"/>
              </a:lnSpc>
              <a:buClr>
                <a:schemeClr val="bg1"/>
              </a:buClr>
              <a:buSzPts val="1600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Our solution scans web pages in real-time upon user interaction, ensuring that users are protected from the latest threats</a:t>
            </a:r>
          </a:p>
          <a:p>
            <a:pPr>
              <a:lnSpc>
                <a:spcPct val="90000"/>
              </a:lnSpc>
              <a:buClr>
                <a:schemeClr val="bg1"/>
              </a:buClr>
              <a:buSzPts val="1600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Comprehensive protection against a wide range of cyber threats, including phishing websites, malware and zero-day attacks.</a:t>
            </a:r>
          </a:p>
          <a:p>
            <a:pPr>
              <a:lnSpc>
                <a:spcPct val="90000"/>
              </a:lnSpc>
              <a:buClr>
                <a:schemeClr val="bg1"/>
              </a:buClr>
              <a:buSzPts val="1600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Custom whitelist and blacklist based on user feedback system.</a:t>
            </a:r>
          </a:p>
          <a:p>
            <a:pPr>
              <a:lnSpc>
                <a:spcPct val="90000"/>
              </a:lnSpc>
              <a:buClr>
                <a:schemeClr val="bg1"/>
              </a:buClr>
              <a:buSzPts val="1600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Our software can be integrated with any enterprise software, allowing them to defend against targeted cyber attacks and build a robust security system</a:t>
            </a:r>
          </a:p>
          <a:p>
            <a:pPr marL="285750" indent="-285750">
              <a:lnSpc>
                <a:spcPct val="90000"/>
              </a:lnSpc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8" name="Google Shape;231;p3">
            <a:extLst>
              <a:ext uri="{FF2B5EF4-FFF2-40B4-BE49-F238E27FC236}">
                <a16:creationId xmlns:a16="http://schemas.microsoft.com/office/drawing/2014/main" id="{8C52B672-9B96-A95C-00A1-9A41D5A895B3}"/>
              </a:ext>
            </a:extLst>
          </p:cNvPr>
          <p:cNvSpPr txBox="1"/>
          <p:nvPr/>
        </p:nvSpPr>
        <p:spPr>
          <a:xfrm>
            <a:off x="6095999" y="951835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Dependencies / Show stopper:</a:t>
            </a:r>
            <a:endParaRPr dirty="0"/>
          </a:p>
        </p:txBody>
      </p:sp>
      <p:sp>
        <p:nvSpPr>
          <p:cNvPr id="9" name="Google Shape;232;p3">
            <a:extLst>
              <a:ext uri="{FF2B5EF4-FFF2-40B4-BE49-F238E27FC236}">
                <a16:creationId xmlns:a16="http://schemas.microsoft.com/office/drawing/2014/main" id="{AD6BE378-2D64-9112-E9F1-D1185BB92953}"/>
              </a:ext>
            </a:extLst>
          </p:cNvPr>
          <p:cNvSpPr txBox="1"/>
          <p:nvPr/>
        </p:nvSpPr>
        <p:spPr>
          <a:xfrm>
            <a:off x="6248398" y="1446575"/>
            <a:ext cx="4838701" cy="503555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Real time </a:t>
            </a:r>
            <a:r>
              <a:rPr lang="en-US" sz="1600" b="1" i="0" dirty="0" err="1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url</a:t>
            </a:r>
            <a:r>
              <a:rPr lang="en-US" sz="1600" b="1" i="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detection </a:t>
            </a:r>
            <a:r>
              <a:rPr lang="en-US" sz="1600" b="0" i="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using advanced and dynamic </a:t>
            </a:r>
            <a:r>
              <a:rPr lang="en-US" sz="1600" b="1" i="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machine learning models </a:t>
            </a:r>
            <a:r>
              <a:rPr lang="en-US" sz="1600" b="0" i="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with high accuracy guaranteeing users a secure online environment.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</a:pPr>
            <a:endParaRPr lang="en-US" sz="1600" b="0" i="0" dirty="0">
              <a:solidFill>
                <a:schemeClr val="bg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285750" indent="-285750">
              <a:lnSpc>
                <a:spcPct val="90000"/>
              </a:lnSpc>
              <a:buClr>
                <a:schemeClr val="bg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Custom API</a:t>
            </a: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built solely for rapid URL fetching and response, enabling quick alerts.</a:t>
            </a:r>
          </a:p>
          <a:p>
            <a:pPr>
              <a:lnSpc>
                <a:spcPct val="90000"/>
              </a:lnSpc>
              <a:buClr>
                <a:schemeClr val="bg1"/>
              </a:buClr>
              <a:buSzPts val="1600"/>
            </a:pPr>
            <a:endParaRPr lang="en-US" sz="1600" b="0" i="0" dirty="0">
              <a:solidFill>
                <a:schemeClr val="bg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Pre-emptively checks if the webpage in itself is a hyperlink by using </a:t>
            </a:r>
            <a:r>
              <a:rPr lang="en-US" sz="1600" b="1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advanced web techniques</a:t>
            </a: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</a:pPr>
            <a:endParaRPr lang="en-US" sz="1600" b="0" i="0" dirty="0">
              <a:solidFill>
                <a:schemeClr val="bg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In-depth feature detection of every website using </a:t>
            </a:r>
            <a:r>
              <a:rPr lang="en-US" sz="1600" b="1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web scraping </a:t>
            </a: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to instantly extract unique features like </a:t>
            </a:r>
            <a:r>
              <a:rPr lang="en-US" sz="1600" b="1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redirects</a:t>
            </a: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and </a:t>
            </a:r>
            <a:r>
              <a:rPr lang="en-US" sz="1600" b="1" dirty="0" err="1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iframes</a:t>
            </a: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</a:pPr>
            <a:endParaRPr lang="en-US" sz="1600" dirty="0">
              <a:solidFill>
                <a:schemeClr val="bg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 convenient </a:t>
            </a:r>
            <a:r>
              <a:rPr lang="en-US" sz="1600" b="1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web extension </a:t>
            </a: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on surface, promoting user friendly experience.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</a:pPr>
            <a:endParaRPr lang="en-US" sz="1600" dirty="0">
              <a:solidFill>
                <a:schemeClr val="bg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Tailor-made </a:t>
            </a:r>
            <a:r>
              <a:rPr lang="en-US" sz="1600" b="1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browser</a:t>
            </a:r>
            <a:r>
              <a:rPr lang="en-US" sz="1600" dirty="0">
                <a:solidFill>
                  <a:schemeClr val="bg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especially for mobile usage connected to our ML model, thus supporting cross platform compatibility.</a:t>
            </a:r>
          </a:p>
        </p:txBody>
      </p:sp>
    </p:spTree>
    <p:extLst>
      <p:ext uri="{BB962C8B-B14F-4D97-AF65-F5344CB8AC3E}">
        <p14:creationId xmlns:p14="http://schemas.microsoft.com/office/powerpoint/2010/main" val="1662923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E1D1D9-E1CE-C750-8958-5E3AC82505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4" name="Google Shape;237;p4">
            <a:extLst>
              <a:ext uri="{FF2B5EF4-FFF2-40B4-BE49-F238E27FC236}">
                <a16:creationId xmlns:a16="http://schemas.microsoft.com/office/drawing/2014/main" id="{9BF72BBF-F844-C7D3-B96C-5085426BC7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943" y="364774"/>
            <a:ext cx="661750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 dirty="0">
                <a:solidFill>
                  <a:schemeClr val="bg1"/>
                </a:solidFill>
              </a:rPr>
              <a:t>Team Member Details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F12E48-3112-D66F-F053-E56CAE53C6E5}"/>
              </a:ext>
            </a:extLst>
          </p:cNvPr>
          <p:cNvSpPr/>
          <p:nvPr/>
        </p:nvSpPr>
        <p:spPr>
          <a:xfrm>
            <a:off x="831943" y="1227668"/>
            <a:ext cx="2458720" cy="132080"/>
          </a:xfrm>
          <a:prstGeom prst="rect">
            <a:avLst/>
          </a:prstGeom>
          <a:solidFill>
            <a:srgbClr val="82AC5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Google Shape;238;p4">
            <a:extLst>
              <a:ext uri="{FF2B5EF4-FFF2-40B4-BE49-F238E27FC236}">
                <a16:creationId xmlns:a16="http://schemas.microsoft.com/office/drawing/2014/main" id="{6EF60340-0E86-C049-BAEF-754C436A15FB}"/>
              </a:ext>
            </a:extLst>
          </p:cNvPr>
          <p:cNvSpPr txBox="1">
            <a:spLocks/>
          </p:cNvSpPr>
          <p:nvPr/>
        </p:nvSpPr>
        <p:spPr>
          <a:xfrm>
            <a:off x="831943" y="1553222"/>
            <a:ext cx="11145119" cy="472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rgbClr val="5D7C3F"/>
              </a:buClr>
              <a:buSzPts val="1200"/>
            </a:pPr>
            <a:r>
              <a:rPr lang="en-US" sz="1500" b="1" dirty="0">
                <a:solidFill>
                  <a:srgbClr val="5D7C3F"/>
                </a:solidFill>
              </a:rPr>
              <a:t>Team Leader Name :  Monish Kumar Ramba</a:t>
            </a:r>
            <a:endParaRPr lang="en-US" sz="15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sz="1500" dirty="0">
                <a:solidFill>
                  <a:schemeClr val="bg1"/>
                </a:solidFill>
              </a:rPr>
              <a:t>Branch : </a:t>
            </a:r>
            <a:r>
              <a:rPr lang="en-US" sz="1500" dirty="0" err="1">
                <a:solidFill>
                  <a:schemeClr val="bg1"/>
                </a:solidFill>
              </a:rPr>
              <a:t>B.Tech</a:t>
            </a:r>
            <a:r>
              <a:rPr lang="en-US" sz="1500" dirty="0">
                <a:solidFill>
                  <a:schemeClr val="bg1"/>
                </a:solidFill>
              </a:rPr>
              <a:t>			Stream : CSE			Year : II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r>
              <a:rPr lang="en-US" sz="1500" b="1" dirty="0">
                <a:solidFill>
                  <a:srgbClr val="5D7C3F"/>
                </a:solidFill>
              </a:rPr>
              <a:t>Team Member 1 Name : Asad Hadi</a:t>
            </a:r>
            <a:endParaRPr lang="en-US" sz="15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sz="1500" dirty="0">
                <a:solidFill>
                  <a:schemeClr val="bg1"/>
                </a:solidFill>
              </a:rPr>
              <a:t>Branch : </a:t>
            </a:r>
            <a:r>
              <a:rPr lang="en-US" sz="1500" dirty="0" err="1">
                <a:solidFill>
                  <a:schemeClr val="bg1"/>
                </a:solidFill>
              </a:rPr>
              <a:t>B.Tech</a:t>
            </a:r>
            <a:r>
              <a:rPr lang="en-US" sz="1500" dirty="0">
                <a:solidFill>
                  <a:schemeClr val="bg1"/>
                </a:solidFill>
              </a:rPr>
              <a:t>			Stream : CSE			Year : II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r>
              <a:rPr lang="en-US" sz="1500" b="1" dirty="0">
                <a:solidFill>
                  <a:srgbClr val="5D7C3F"/>
                </a:solidFill>
              </a:rPr>
              <a:t>Team Member 2 Name : Aditi </a:t>
            </a:r>
            <a:r>
              <a:rPr lang="en-US" sz="1500" b="1" dirty="0" err="1">
                <a:solidFill>
                  <a:srgbClr val="5D7C3F"/>
                </a:solidFill>
              </a:rPr>
              <a:t>Mihirkumar</a:t>
            </a:r>
            <a:r>
              <a:rPr lang="en-US" sz="1500" b="1" dirty="0">
                <a:solidFill>
                  <a:srgbClr val="5D7C3F"/>
                </a:solidFill>
              </a:rPr>
              <a:t> Jo</a:t>
            </a:r>
            <a:endParaRPr lang="en-US" sz="15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sz="1500" dirty="0">
                <a:solidFill>
                  <a:schemeClr val="bg1"/>
                </a:solidFill>
              </a:rPr>
              <a:t>Branch : </a:t>
            </a:r>
            <a:r>
              <a:rPr lang="en-US" sz="1500" dirty="0" err="1">
                <a:solidFill>
                  <a:schemeClr val="bg1"/>
                </a:solidFill>
              </a:rPr>
              <a:t>B.Tech</a:t>
            </a:r>
            <a:r>
              <a:rPr lang="en-US" sz="1500" dirty="0">
                <a:solidFill>
                  <a:schemeClr val="bg1"/>
                </a:solidFill>
              </a:rPr>
              <a:t>			Stream : CSE			Year : II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r>
              <a:rPr lang="en-US" sz="1500" b="1" dirty="0">
                <a:solidFill>
                  <a:srgbClr val="5D7C3F"/>
                </a:solidFill>
              </a:rPr>
              <a:t>Team Member 3 Name : Krish Tejwani</a:t>
            </a:r>
            <a:endParaRPr lang="en-US" sz="15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sz="1500" dirty="0">
                <a:solidFill>
                  <a:schemeClr val="bg1"/>
                </a:solidFill>
              </a:rPr>
              <a:t>Branch : </a:t>
            </a:r>
            <a:r>
              <a:rPr lang="en-US" sz="1500" dirty="0" err="1">
                <a:solidFill>
                  <a:schemeClr val="bg1"/>
                </a:solidFill>
              </a:rPr>
              <a:t>B.Tech</a:t>
            </a:r>
            <a:r>
              <a:rPr lang="en-US" sz="1500" dirty="0">
                <a:solidFill>
                  <a:schemeClr val="bg1"/>
                </a:solidFill>
              </a:rPr>
              <a:t>			Stream : CSE			Year : II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r>
              <a:rPr lang="en-US" sz="1500" b="1" dirty="0">
                <a:solidFill>
                  <a:srgbClr val="5D7C3F"/>
                </a:solidFill>
              </a:rPr>
              <a:t>Team Member 4 Name : Sahil Agrawal</a:t>
            </a:r>
            <a:endParaRPr lang="en-US" sz="15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sz="1500" dirty="0">
                <a:solidFill>
                  <a:schemeClr val="bg1"/>
                </a:solidFill>
              </a:rPr>
              <a:t>Branch : </a:t>
            </a:r>
            <a:r>
              <a:rPr lang="en-US" sz="1500" dirty="0" err="1">
                <a:solidFill>
                  <a:schemeClr val="bg1"/>
                </a:solidFill>
              </a:rPr>
              <a:t>B.Tech</a:t>
            </a:r>
            <a:r>
              <a:rPr lang="en-US" sz="1500" dirty="0">
                <a:solidFill>
                  <a:schemeClr val="bg1"/>
                </a:solidFill>
              </a:rPr>
              <a:t>			Stream : CSE			Year : II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r>
              <a:rPr lang="en-US" sz="1500" b="1" dirty="0">
                <a:solidFill>
                  <a:srgbClr val="5D7C3F"/>
                </a:solidFill>
              </a:rPr>
              <a:t>Team Member 5 Name : Yash Agarwal</a:t>
            </a:r>
            <a:endParaRPr lang="en-US" sz="15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sz="1500" dirty="0">
                <a:solidFill>
                  <a:schemeClr val="bg1"/>
                </a:solidFill>
              </a:rPr>
              <a:t>Branch : </a:t>
            </a:r>
            <a:r>
              <a:rPr lang="en-US" sz="1500" dirty="0" err="1">
                <a:solidFill>
                  <a:schemeClr val="bg1"/>
                </a:solidFill>
              </a:rPr>
              <a:t>B.Tech</a:t>
            </a:r>
            <a:r>
              <a:rPr lang="en-US" sz="1500" dirty="0">
                <a:solidFill>
                  <a:schemeClr val="bg1"/>
                </a:solidFill>
              </a:rPr>
              <a:t>			Stream : CSE			Year : II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804160"/>
              </a:buClr>
              <a:buSzPts val="1200"/>
            </a:pPr>
            <a:r>
              <a:rPr lang="en-US" sz="1500" b="1" dirty="0">
                <a:solidFill>
                  <a:srgbClr val="804160"/>
                </a:solidFill>
              </a:rPr>
              <a:t>Team Mentor 1 Name : Dr. </a:t>
            </a:r>
            <a:r>
              <a:rPr lang="en-US" sz="1500" b="1" dirty="0" err="1">
                <a:solidFill>
                  <a:srgbClr val="804160"/>
                </a:solidFill>
              </a:rPr>
              <a:t>Jeyamala</a:t>
            </a:r>
            <a:r>
              <a:rPr lang="en-US" sz="1500" b="1" dirty="0">
                <a:solidFill>
                  <a:srgbClr val="804160"/>
                </a:solidFill>
              </a:rPr>
              <a:t> </a:t>
            </a:r>
            <a:endParaRPr lang="en-US" sz="15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sz="1500" dirty="0">
                <a:solidFill>
                  <a:schemeClr val="bg1"/>
                </a:solidFill>
              </a:rPr>
              <a:t>Category : Academic 			Expertise :  			Domain Experience 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804160"/>
              </a:buClr>
              <a:buSzPts val="1200"/>
            </a:pPr>
            <a:r>
              <a:rPr lang="en-US" sz="1500" b="1" dirty="0">
                <a:solidFill>
                  <a:srgbClr val="804160"/>
                </a:solidFill>
              </a:rPr>
              <a:t>Team Mentor 2 Name : Dr. </a:t>
            </a:r>
            <a:r>
              <a:rPr lang="en-US" sz="1500" b="1" dirty="0" err="1">
                <a:solidFill>
                  <a:srgbClr val="804160"/>
                </a:solidFill>
              </a:rPr>
              <a:t>Vatchala</a:t>
            </a:r>
            <a:r>
              <a:rPr lang="en-US" sz="1500" b="1" dirty="0">
                <a:solidFill>
                  <a:srgbClr val="804160"/>
                </a:solidFill>
              </a:rPr>
              <a:t> S</a:t>
            </a:r>
            <a:endParaRPr lang="en-US" sz="15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sz="1500" dirty="0">
                <a:solidFill>
                  <a:schemeClr val="bg1"/>
                </a:solidFill>
              </a:rPr>
              <a:t>Category : Academic		 	Expertise : Cloud Security, AI 		Domain Experience : 11 years     </a:t>
            </a:r>
          </a:p>
        </p:txBody>
      </p:sp>
    </p:spTree>
    <p:extLst>
      <p:ext uri="{BB962C8B-B14F-4D97-AF65-F5344CB8AC3E}">
        <p14:creationId xmlns:p14="http://schemas.microsoft.com/office/powerpoint/2010/main" val="1128412836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550</Words>
  <Application>Microsoft Office PowerPoint</Application>
  <PresentationFormat>Widescreen</PresentationFormat>
  <Paragraphs>59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Franklin Gothic</vt:lpstr>
      <vt:lpstr>Libre Franklin</vt:lpstr>
      <vt:lpstr>Noto Sans Symbols</vt:lpstr>
      <vt:lpstr>Arial</vt:lpstr>
      <vt:lpstr>Calibri</vt:lpstr>
      <vt:lpstr>Wingdings</vt:lpstr>
      <vt:lpstr>Theme1</vt:lpstr>
      <vt:lpstr>PowerPoint Presentation</vt:lpstr>
      <vt:lpstr>Idea/Approach Details</vt:lpstr>
      <vt:lpstr>Idea/Approach Details</vt:lpstr>
      <vt:lpstr>Team Member Details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Details of the Team and Problem Statement</dc:title>
  <dc:creator>Sarim Moin</dc:creator>
  <cp:lastModifiedBy>Monish  Ramba</cp:lastModifiedBy>
  <cp:revision>7</cp:revision>
  <dcterms:created xsi:type="dcterms:W3CDTF">2022-02-11T07:14:46Z</dcterms:created>
  <dcterms:modified xsi:type="dcterms:W3CDTF">2023-10-26T18:06:11Z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